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4" r:id="rId5"/>
    <p:sldId id="314" r:id="rId6"/>
    <p:sldId id="317" r:id="rId7"/>
    <p:sldId id="308" r:id="rId8"/>
    <p:sldId id="288" r:id="rId9"/>
    <p:sldId id="299" r:id="rId10"/>
    <p:sldId id="310" r:id="rId11"/>
    <p:sldId id="303" r:id="rId12"/>
    <p:sldId id="301" r:id="rId13"/>
    <p:sldId id="311" r:id="rId14"/>
    <p:sldId id="313" r:id="rId15"/>
    <p:sldId id="271" r:id="rId16"/>
    <p:sldId id="296" r:id="rId17"/>
    <p:sldId id="316" r:id="rId18"/>
    <p:sldId id="287" r:id="rId19"/>
    <p:sldId id="283" r:id="rId20"/>
    <p:sldId id="300"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p:scale>
          <a:sx n="110" d="100"/>
          <a:sy n="110" d="100"/>
        </p:scale>
        <p:origin x="630" y="114"/>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3-0D34-4078-9E52-D26608EE9A5A}"/>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0-0D34-4078-9E52-D26608EE9A5A}"/>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1-0D34-4078-9E52-D26608EE9A5A}"/>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2-0D34-4078-9E52-D26608EE9A5A}"/>
              </c:ext>
            </c:extLst>
          </c:dPt>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CFE1CB-5142-FC78-2F39-D8DC96088C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FE54F5-996F-0C34-2255-2867374937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055269-0315-4BB9-906F-6AA4BA45286E}" type="datetimeFigureOut">
              <a:rPr lang="en-US" smtClean="0"/>
              <a:t>7/23/2022</a:t>
            </a:fld>
            <a:endParaRPr lang="en-US"/>
          </a:p>
        </p:txBody>
      </p:sp>
      <p:sp>
        <p:nvSpPr>
          <p:cNvPr id="4" name="Footer Placeholder 3">
            <a:extLst>
              <a:ext uri="{FF2B5EF4-FFF2-40B4-BE49-F238E27FC236}">
                <a16:creationId xmlns:a16="http://schemas.microsoft.com/office/drawing/2014/main" id="{A000299E-41B8-7CCB-15EA-88E94DE78C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CF2CA5-710C-027B-E3E3-2A590CD45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15EFF6-B7C5-40D4-9228-C19AEABEC8D5}" type="slidenum">
              <a:rPr lang="en-US" smtClean="0"/>
              <a:t>‹#›</a:t>
            </a:fld>
            <a:endParaRPr lang="en-US"/>
          </a:p>
        </p:txBody>
      </p:sp>
    </p:spTree>
    <p:extLst>
      <p:ext uri="{BB962C8B-B14F-4D97-AF65-F5344CB8AC3E}">
        <p14:creationId xmlns:p14="http://schemas.microsoft.com/office/powerpoint/2010/main" val="624138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02879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8/1/2022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err="1"/>
              <a:t>GigMe</a:t>
            </a:r>
            <a:r>
              <a:rPr lang="en-US" dirty="0"/>
              <a:t> Job Market Place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mailto:info@roostercoop.ninja"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dirty="0" err="1"/>
              <a:t>GigMe</a:t>
            </a:r>
            <a:r>
              <a:rPr lang="en-US" dirty="0"/>
              <a:t> </a:t>
            </a:r>
            <a:r>
              <a:rPr lang="en-US" dirty="0" err="1"/>
              <a:t>POlygon</a:t>
            </a:r>
            <a:r>
              <a:rPr lang="en-US" dirty="0"/>
              <a:t>: 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Derek Hahn </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features</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a:lstStyle/>
          <a:p>
            <a:r>
              <a:rPr lang="en-US" dirty="0"/>
              <a:t>TRACTION</a:t>
            </a:r>
          </a:p>
        </p:txBody>
      </p:sp>
      <p:sp>
        <p:nvSpPr>
          <p:cNvPr id="18" name="Text Placehold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a:lstStyle/>
          <a:p>
            <a:r>
              <a:rPr lang="en-ZA" dirty="0"/>
              <a:t>Forecasting for success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03281565"/>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endParaRPr lang="en-US" sz="1400" dirty="0"/>
                    </a:p>
                  </a:txBody>
                  <a:tcPr>
                    <a:lnB w="12700" cap="flat" cmpd="sng" algn="ctr">
                      <a:solidFill>
                        <a:schemeClr val="accent1"/>
                      </a:solidFill>
                      <a:prstDash val="solid"/>
                      <a:round/>
                      <a:headEnd type="none" w="med" len="med"/>
                      <a:tailEnd type="none" w="med" len="med"/>
                    </a:lnB>
                    <a:noFill/>
                  </a:tcPr>
                </a:tc>
                <a:tc>
                  <a:txBody>
                    <a:bodyPr/>
                    <a:lstStyle/>
                    <a:p>
                      <a:pPr algn="r"/>
                      <a:r>
                        <a:rPr lang="en-US" sz="1200" b="0" dirty="0"/>
                        <a:t>Clients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Orders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Gross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Net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1100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$7,000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$16,000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$25,000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noFill/>
                  </a:tcPr>
                </a:tc>
                <a:tc>
                  <a:txBody>
                    <a:bodyPr/>
                    <a:lstStyle/>
                    <a:p>
                      <a:pPr algn="r"/>
                      <a:r>
                        <a:rPr lang="en-US" sz="1200" dirty="0"/>
                        <a:t>40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a:r>
                        <a:rPr lang="en-US" sz="1200" dirty="0"/>
                        <a:t>400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$40,000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41165255"/>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407781098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a:lstStyle/>
          <a:p>
            <a:r>
              <a:rPr lang="en-US" dirty="0"/>
              <a:t>PROPERTIES</a:t>
            </a:r>
          </a:p>
        </p:txBody>
      </p:sp>
      <p:sp>
        <p:nvSpPr>
          <p:cNvPr id="34" name="Text Placehold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a:lstStyle/>
          <a:p>
            <a:r>
              <a:rPr lang="en-US" dirty="0"/>
              <a:t>$12,000</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a:lstStyle/>
          <a:p>
            <a:r>
              <a:rPr lang="en-ZA" dirty="0"/>
              <a:t>Revenue obtained from property rentals</a:t>
            </a:r>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044263881"/>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a:lstStyle/>
          <a:p>
            <a:r>
              <a:rPr lang="en-US" dirty="0"/>
              <a:t>ANGEL INVESTMENTS</a:t>
            </a:r>
          </a:p>
        </p:txBody>
      </p:sp>
      <p:sp>
        <p:nvSpPr>
          <p:cNvPr id="35" name="Text Placehold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a:lstStyle/>
          <a:p>
            <a:r>
              <a:rPr lang="en-US" dirty="0"/>
              <a:t>$14,000</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a:lstStyle/>
          <a:p>
            <a:r>
              <a:rPr lang="en-ZA" dirty="0"/>
              <a:t>Amount obtained through other investors</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536824150"/>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a:lstStyle/>
          <a:p>
            <a:r>
              <a:rPr lang="en-US" dirty="0"/>
              <a:t>CASH</a:t>
            </a:r>
          </a:p>
        </p:txBody>
      </p:sp>
      <p:sp>
        <p:nvSpPr>
          <p:cNvPr id="53" name="Text Placehold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a:lstStyle/>
          <a:p>
            <a:r>
              <a:rPr lang="en-US" dirty="0"/>
              <a:t>$32,000</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a:lstStyle/>
          <a:p>
            <a:r>
              <a:rPr lang="en-ZA" noProof="1"/>
              <a:t>Liquid cash we have on hand</a:t>
            </a:r>
          </a:p>
        </p:txBody>
      </p:sp>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58476637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a:lstStyle/>
          <a:p>
            <a:r>
              <a:rPr lang="en-US" dirty="0"/>
              <a:t>SHARES</a:t>
            </a:r>
          </a:p>
        </p:txBody>
      </p:sp>
      <p:sp>
        <p:nvSpPr>
          <p:cNvPr id="36" name="Text Placehold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a:lstStyle/>
          <a:p>
            <a:r>
              <a:rPr lang="en-US" dirty="0"/>
              <a:t>$82,000</a:t>
            </a:r>
          </a:p>
        </p:txBody>
      </p:sp>
      <p:sp>
        <p:nvSpPr>
          <p:cNvPr id="29" name="Text Placehold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1579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Derek Hahn​</a:t>
            </a:r>
          </a:p>
          <a:p>
            <a:r>
              <a:rPr lang="en-US" dirty="0" err="1">
                <a:hlinkClick r:id="rId2"/>
              </a:rPr>
              <a:t>info@roostercoop.ninja</a:t>
            </a:r>
            <a:endParaRPr lang="en-US" dirty="0"/>
          </a:p>
          <a:p>
            <a:r>
              <a:rPr lang="en-US" dirty="0"/>
              <a:t>https://github.com/roostercoopllc/GigMe</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This was a solution create by two people who wanted to have a real-world project and an objective for learn not only web3 but also the Flutter framework. </a:t>
            </a:r>
          </a:p>
          <a:p>
            <a:r>
              <a:rPr lang="en-US" dirty="0"/>
              <a:t>This is our first non-academic exploration into the subject and we had fun. We have always had a passion for mobile development and the idea of a world with without centralized control.</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05441" y="1671517"/>
            <a:ext cx="4114800" cy="365760"/>
          </a:xfrm>
        </p:spPr>
        <p:txBody>
          <a:bodyPr>
            <a:noAutofit/>
          </a:bodyPr>
          <a:lstStyle/>
          <a:p>
            <a:r>
              <a:rPr lang="en-US" dirty="0"/>
              <a:t>Why should I care about Crypto?</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392064" y="2101501"/>
            <a:ext cx="4310564" cy="1188720"/>
          </a:xfrm>
        </p:spPr>
        <p:txBody>
          <a:bodyPr vert="horz" lIns="91440" tIns="45720" rIns="91440" bIns="45720" rtlCol="0" anchor="t">
            <a:normAutofit fontScale="55000" lnSpcReduction="20000"/>
          </a:bodyPr>
          <a:lstStyle/>
          <a:p>
            <a:r>
              <a:rPr lang="en-US" dirty="0"/>
              <a:t>Most crypto applications do not solve problems for users. Instead, most </a:t>
            </a:r>
            <a:r>
              <a:rPr lang="en-US" dirty="0" err="1"/>
              <a:t>dApps</a:t>
            </a:r>
            <a:r>
              <a:rPr lang="en-US" dirty="0"/>
              <a:t> have similar user base groups that are already looking to try and utilize crypto. The best way to increase adoption, and provide value to the greater good, is to make crypto usable and manageable in a way that people can understand it’s value.</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405441" y="3414657"/>
            <a:ext cx="4297187" cy="365760"/>
          </a:xfrm>
        </p:spPr>
        <p:txBody>
          <a:bodyPr>
            <a:noAutofit/>
          </a:bodyPr>
          <a:lstStyle/>
          <a:p>
            <a:r>
              <a:rPr lang="en-US" dirty="0"/>
              <a:t>Current Groups in Crypto and </a:t>
            </a:r>
            <a:r>
              <a:rPr lang="en-US" dirty="0" err="1"/>
              <a:t>dApps</a:t>
            </a:r>
            <a:endParaRPr lang="en-US" dirty="0"/>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209007" y="3827737"/>
            <a:ext cx="4493620" cy="2665137"/>
          </a:xfrm>
        </p:spPr>
        <p:txBody>
          <a:bodyPr>
            <a:normAutofit fontScale="92500"/>
          </a:bodyPr>
          <a:lstStyle/>
          <a:p>
            <a:pPr marL="285750" indent="-285750">
              <a:buFont typeface="Arial" panose="020B0604020202020204" pitchFamily="34" charset="0"/>
              <a:buChar char="•"/>
            </a:pPr>
            <a:r>
              <a:rPr lang="en-US" b="1" dirty="0" err="1"/>
              <a:t>DeFi</a:t>
            </a:r>
            <a:r>
              <a:rPr lang="en-US" b="1" dirty="0"/>
              <a:t> </a:t>
            </a:r>
            <a:r>
              <a:rPr lang="en-US" dirty="0"/>
              <a:t>– The vast majority of </a:t>
            </a:r>
            <a:r>
              <a:rPr lang="en-US" dirty="0" err="1"/>
              <a:t>dApps</a:t>
            </a:r>
            <a:r>
              <a:rPr lang="en-US" dirty="0"/>
              <a:t> are simply a way to programmatically utilize digital tokens. </a:t>
            </a:r>
          </a:p>
          <a:p>
            <a:pPr marL="285750" indent="-285750">
              <a:buFont typeface="Arial" panose="020B0604020202020204" pitchFamily="34" charset="0"/>
              <a:buChar char="•"/>
            </a:pPr>
            <a:r>
              <a:rPr lang="en-US" b="1" dirty="0"/>
              <a:t>Art Enthusiasts </a:t>
            </a:r>
            <a:r>
              <a:rPr lang="en-US" dirty="0"/>
              <a:t>– Similar to the finances. Most individuals don’t have money for fine art. Why would they take the time to understand the niceties of individual tokens which makes unique digital assets.</a:t>
            </a:r>
          </a:p>
          <a:p>
            <a:pPr marL="285750" indent="-285750">
              <a:buFont typeface="Arial" panose="020B0604020202020204" pitchFamily="34" charset="0"/>
              <a:buChar char="•"/>
            </a:pPr>
            <a:r>
              <a:rPr lang="en-US" b="1" dirty="0"/>
              <a:t>Gamers  </a:t>
            </a:r>
            <a:r>
              <a:rPr lang="en-US" dirty="0"/>
              <a:t>– Videogames that are backed on crypto will eventually be awesome when the metaverse takes off. Until then, the only reason people play games with crypto is because they already play videogames.</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Problem in one sentence:</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a:bodyPr>
          <a:lstStyle/>
          <a:p>
            <a:r>
              <a:rPr lang="en-US" dirty="0"/>
              <a:t>How does someone participate and understand the crypto ecosystem in a straightforward, streamlined way, that is like ways they already interact. </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Barriers for general use</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62500" lnSpcReduction="20000"/>
          </a:bodyPr>
          <a:lstStyle/>
          <a:p>
            <a:r>
              <a:rPr lang="en-US" b="1" dirty="0"/>
              <a:t>Finance is hard for a lot of people around the world: </a:t>
            </a:r>
            <a:r>
              <a:rPr lang="en-US" dirty="0"/>
              <a:t>With most of the world's population living from paycheck to paycheck, most do not have the assets necessary to invest, play, or whatever “dabbling” means in this realm.</a:t>
            </a:r>
            <a:endParaRPr lang="en-US" b="1" dirty="0"/>
          </a:p>
          <a:p>
            <a:r>
              <a:rPr lang="en-US" b="1" dirty="0"/>
              <a:t>If you don’t like Art, why would you like crypto Art: </a:t>
            </a:r>
            <a:r>
              <a:rPr lang="en-US" dirty="0"/>
              <a:t>Art also has barriers itself for the non elite or counterculture populous.</a:t>
            </a:r>
            <a:endParaRPr lang="en-US" b="1" dirty="0"/>
          </a:p>
          <a:p>
            <a:r>
              <a:rPr lang="en-US" b="1" dirty="0"/>
              <a:t>Most gamers already appreciate technology: </a:t>
            </a:r>
            <a:r>
              <a:rPr lang="en-US" dirty="0"/>
              <a:t>Videogames are already used to either “in game currency” or buying vouchers outside of the game for digital assets..</a:t>
            </a:r>
          </a:p>
          <a:p>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49173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fontScale="55000" lnSpcReduction="20000"/>
          </a:bodyPr>
          <a:lstStyle/>
          <a:p>
            <a:r>
              <a:rPr lang="en-US"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dirty="0"/>
              <a:t>. – </a:t>
            </a:r>
            <a:r>
              <a:rPr lang="en-US" dirty="0" err="1"/>
              <a:t>Vitalik</a:t>
            </a:r>
            <a:r>
              <a:rPr lang="en-US" dirty="0"/>
              <a:t> </a:t>
            </a:r>
            <a:r>
              <a:rPr lang="en-US" dirty="0" err="1"/>
              <a:t>Buterin</a:t>
            </a:r>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8"/>
            <a:ext cx="3657600" cy="2528611"/>
          </a:xfrm>
        </p:spPr>
        <p:txBody>
          <a:bodyPr>
            <a:normAutofit fontScale="62500" lnSpcReduction="20000"/>
          </a:bodyPr>
          <a:lstStyle/>
          <a:p>
            <a:pPr marL="285750" indent="-285750">
              <a:buFont typeface="Arial" panose="020B0604020202020204" pitchFamily="34" charset="0"/>
              <a:buChar char="•"/>
            </a:pPr>
            <a:r>
              <a:rPr lang="en-US" b="1" dirty="0"/>
              <a:t>Service providers</a:t>
            </a:r>
            <a:r>
              <a:rPr lang="en-US" dirty="0"/>
              <a:t> – individuals or organizations who are able to accomplish tasks but don’t know how to solicit the work they are best available to provide. </a:t>
            </a:r>
          </a:p>
          <a:p>
            <a:pPr marL="285750" indent="-285750">
              <a:buFont typeface="Arial" panose="020B0604020202020204" pitchFamily="34" charset="0"/>
              <a:buChar char="•"/>
            </a:pPr>
            <a:r>
              <a:rPr lang="en-US" b="1" dirty="0"/>
              <a:t>Service Requesters</a:t>
            </a:r>
            <a:r>
              <a:rPr lang="en-US" dirty="0"/>
              <a:t> – Individuals or organizations that want to request the service for the exact price and expertise that they require.</a:t>
            </a:r>
          </a:p>
          <a:p>
            <a:pPr marL="285750" indent="-285750">
              <a:buFont typeface="Arial" panose="020B0604020202020204" pitchFamily="34" charset="0"/>
              <a:buChar char="•"/>
            </a:pPr>
            <a:r>
              <a:rPr lang="en-US" b="1" dirty="0"/>
              <a:t>Providers </a:t>
            </a:r>
            <a:r>
              <a:rPr lang="en-US" dirty="0"/>
              <a:t>– The organization that coordinate the contracts that best fit the sub section of society that benefits from their service (i.e. industry specific apps get created). </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fontScale="47500" lnSpcReduction="20000"/>
          </a:bodyPr>
          <a:lstStyle/>
          <a:p>
            <a:r>
              <a:rPr lang="en-US" dirty="0"/>
              <a:t>The cost is currently apparent for transactions. While initially this will be a shock of, “oh I have to pay $0.12 to post a job?!” over time will subside since the cost of an individual's privacy and market advantage is worth more than less than the tax on chewing gum and will become apparent over time.</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925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416368"/>
            <a:ext cx="5669280" cy="365760"/>
          </a:xfrm>
        </p:spPr>
        <p:txBody>
          <a:bodyPr>
            <a:noAutofit/>
          </a:bodyPr>
          <a:lstStyle/>
          <a:p>
            <a:r>
              <a:rPr lang="en-US" dirty="0"/>
              <a:t>FOCUS ON THE CORE VALUE ADD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1833354"/>
            <a:ext cx="5669280" cy="1010430"/>
          </a:xfrm>
        </p:spPr>
        <p:txBody>
          <a:bodyPr vert="horz" lIns="91440" tIns="45720" rIns="91440" bIns="45720" rtlCol="0" anchor="t">
            <a:noAutofit/>
          </a:bodyPr>
          <a:lstStyle/>
          <a:p>
            <a:r>
              <a:rPr lang="en-US" sz="1200"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sz="1200" dirty="0"/>
              <a:t>. – </a:t>
            </a:r>
            <a:r>
              <a:rPr lang="en-US" sz="1200" dirty="0" err="1"/>
              <a:t>Vitalik</a:t>
            </a:r>
            <a:r>
              <a:rPr lang="en-US" sz="1200" dirty="0"/>
              <a:t> </a:t>
            </a:r>
            <a:r>
              <a:rPr lang="en-US" sz="1200" dirty="0" err="1"/>
              <a:t>Buterin</a:t>
            </a:r>
            <a:endParaRPr lang="en-US" sz="1200" dirty="0"/>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944624"/>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255264"/>
            <a:ext cx="5669280" cy="1537462"/>
          </a:xfrm>
        </p:spPr>
        <p:txBody>
          <a:bodyPr>
            <a:normAutofit fontScale="70000" lnSpcReduction="200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42324" y="4609846"/>
            <a:ext cx="5669280" cy="365760"/>
          </a:xfrm>
        </p:spPr>
        <p:txBody>
          <a:bodyPr>
            <a:noAutofit/>
          </a:bodyPr>
          <a:lstStyle/>
          <a:p>
            <a:r>
              <a:rPr lang="en-US" dirty="0"/>
              <a:t>How does crypto help me?</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3174" y="5026832"/>
            <a:ext cx="5669280" cy="1466043"/>
          </a:xfrm>
        </p:spPr>
        <p:txBody>
          <a:bodyPr>
            <a:normAutofit fontScale="85000" lnSpcReduction="10000"/>
          </a:bodyPr>
          <a:lstStyle/>
          <a:p>
            <a:r>
              <a:rPr lang="en-US" dirty="0"/>
              <a:t>Crypto helps people by illuminating how they only need to enter the contracts that they want to and have unfiltered research in both people they purchase from, and people they solicit business to. And they do it in a manner like many apps they currently use. </a:t>
            </a:r>
            <a:r>
              <a:rPr lang="en-US" b="1" dirty="0"/>
              <a:t>Crypto first becomes the equivalent of a </a:t>
            </a:r>
            <a:r>
              <a:rPr lang="en-US" b="1" dirty="0" err="1"/>
              <a:t>dunkins</a:t>
            </a:r>
            <a:r>
              <a:rPr lang="en-US" b="1" dirty="0"/>
              <a:t> charge card</a:t>
            </a:r>
            <a:r>
              <a:rPr lang="en-US" dirty="0"/>
              <a:t>, and after comfort in using it, the major means of commerce.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POST</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fontScale="70000" lnSpcReduction="20000"/>
          </a:bodyPr>
          <a:lstStyle/>
          <a:p>
            <a:r>
              <a:rPr lang="en-ZA" dirty="0"/>
              <a:t>Post needs, time to completion, and pay for a project without barriers or middlemen that inflate the price and sometimes legally bar access to better products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SEARCH</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normAutofit fontScale="77500" lnSpcReduction="20000"/>
          </a:bodyPr>
          <a:lstStyle/>
          <a:p>
            <a:r>
              <a:rPr lang="en-ZA" dirty="0"/>
              <a:t>Providers can search available jobs like an uber, or a grub hub, and then take or refuse jobs at a provider's convenience. </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NEGOTIATE</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normAutofit fontScale="70000" lnSpcReduction="20000"/>
          </a:bodyPr>
          <a:lstStyle/>
          <a:p>
            <a:r>
              <a:rPr lang="en-ZA" dirty="0"/>
              <a:t>The Job provider can negotiate the scope of the task, the time to completion, and the price to ensure the job requirements are best met.</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REVIEW</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normAutofit fontScale="70000" lnSpcReduction="20000"/>
          </a:bodyPr>
          <a:lstStyle/>
          <a:p>
            <a:r>
              <a:rPr lang="en-ZA" dirty="0"/>
              <a:t>Allow transparent feedback for individuals who want to provide services so that both job solicitors and job providers know exactly the track record of those who can otherwise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Application Ecosystem</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{43091E9B-01A0-40F2-8131-8989DA81849C}tf16411248_win32</Template>
  <TotalTime>962</TotalTime>
  <Words>1535</Words>
  <Application>Microsoft Office PowerPoint</Application>
  <PresentationFormat>Widescreen</PresentationFormat>
  <Paragraphs>313</Paragraphs>
  <Slides>19</Slides>
  <Notes>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 Light</vt:lpstr>
      <vt:lpstr>Calibri</vt:lpstr>
      <vt:lpstr>Posterama</vt:lpstr>
      <vt:lpstr>Office Theme</vt:lpstr>
      <vt:lpstr>GigMe POlygon: PITCH DECK</vt:lpstr>
      <vt:lpstr>ABOUT US</vt:lpstr>
      <vt:lpstr>PROBLEM</vt:lpstr>
      <vt:lpstr>PROBLEM</vt:lpstr>
      <vt:lpstr>SOLUTION</vt:lpstr>
      <vt:lpstr>PRODUCT OVERVIEW</vt:lpstr>
      <vt:lpstr>PRODUCT BENEFITS</vt:lpstr>
      <vt:lpstr>Application Ecosystem</vt:lpstr>
      <vt:lpstr>MARKET OVERVIEW</vt:lpstr>
      <vt:lpstr>MARKET COMPARISON</vt:lpstr>
      <vt:lpstr>Future features</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GigMe: PITCH DECK</dc:title>
  <dc:creator>Derek Hahn</dc:creator>
  <cp:lastModifiedBy>Derek Hahn</cp:lastModifiedBy>
  <cp:revision>21</cp:revision>
  <dcterms:created xsi:type="dcterms:W3CDTF">2022-07-21T02:27:04Z</dcterms:created>
  <dcterms:modified xsi:type="dcterms:W3CDTF">2022-07-24T12:29:34Z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